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3" r:id="rId9"/>
    <p:sldId id="276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6" autoAdjust="0"/>
    <p:restoredTop sz="86449" autoAdjust="0"/>
  </p:normalViewPr>
  <p:slideViewPr>
    <p:cSldViewPr showGuides="1">
      <p:cViewPr>
        <p:scale>
          <a:sx n="60" d="100"/>
          <a:sy n="60" d="100"/>
        </p:scale>
        <p:origin x="1672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22F15-55D6-46D8-B572-A0A298AB4763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C3DE2-405F-4A49-BFA5-0D79550EA6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21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3DE2-405F-4A49-BFA5-0D79550EA63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5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3DE2-405F-4A49-BFA5-0D79550EA63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89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3DE2-405F-4A49-BFA5-0D79550EA63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47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3DE2-405F-4A49-BFA5-0D79550EA63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6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3DE2-405F-4A49-BFA5-0D79550EA63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4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3DE2-405F-4A49-BFA5-0D79550EA63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79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C3DE2-405F-4A49-BFA5-0D79550EA63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15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99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3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4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35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6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04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87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01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88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70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03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B605-AE72-4D8A-93BC-727430B58805}" type="datetimeFigureOut">
              <a:rPr lang="de-DE" smtClean="0"/>
              <a:t>05.02.2017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93EA-C739-4DE9-87BC-E6784920DB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49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5" Type="http://schemas.openxmlformats.org/officeDocument/2006/relationships/image" Target="../media/image31.jpeg"/><Relationship Id="rId10" Type="http://schemas.openxmlformats.org/officeDocument/2006/relationships/image" Target="../media/image7.jpeg"/><Relationship Id="rId19" Type="http://schemas.openxmlformats.org/officeDocument/2006/relationships/image" Target="../media/image35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48.jpeg"/><Relationship Id="rId1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44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jpeg"/><Relationship Id="rId5" Type="http://schemas.openxmlformats.org/officeDocument/2006/relationships/image" Target="../media/image42.jpeg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19" Type="http://schemas.openxmlformats.org/officeDocument/2006/relationships/image" Target="../media/image53.jpeg"/><Relationship Id="rId4" Type="http://schemas.openxmlformats.org/officeDocument/2006/relationships/image" Target="../media/image7.jpeg"/><Relationship Id="rId9" Type="http://schemas.openxmlformats.org/officeDocument/2006/relationships/image" Target="../media/image14.jpg"/><Relationship Id="rId1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20" y="-931152"/>
            <a:ext cx="9265592" cy="42530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879"/>
            <a:ext cx="3363221" cy="100811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11560" y="3561095"/>
            <a:ext cx="7994004" cy="2510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1500"/>
              </a:spcAft>
            </a:pPr>
            <a:r>
              <a:rPr lang="de-DE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Make</a:t>
            </a:r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de-DE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biodiversity</a:t>
            </a:r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in </a:t>
            </a:r>
            <a:r>
              <a:rPr lang="de-DE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grape</a:t>
            </a:r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de-DE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growing</a:t>
            </a:r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de-DE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work</a:t>
            </a:r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de-DE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for</a:t>
            </a:r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de-DE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farmers</a:t>
            </a: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800"/>
              </a:spcBef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Dr. Kerstin Fröhle, </a:t>
            </a:r>
          </a:p>
          <a:p>
            <a:pPr algn="ctr">
              <a:spcAft>
                <a:spcPts val="24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Lake Constance </a:t>
            </a:r>
            <a:r>
              <a:rPr lang="de-DE" sz="2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Foundation</a:t>
            </a:r>
            <a:endParaRPr lang="de-DE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44" y="6097080"/>
            <a:ext cx="2771800" cy="7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31740"/>
            <a:ext cx="9904016" cy="710140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3638"/>
            <a:ext cx="5687905" cy="318436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9512" y="188640"/>
            <a:ext cx="482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Lake Constance </a:t>
            </a: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Foundation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09328" y="692696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Project-</a:t>
            </a:r>
            <a:r>
              <a:rPr lang="de-DE" sz="2000" b="1" dirty="0" err="1" smtClean="0">
                <a:solidFill>
                  <a:schemeClr val="bg1"/>
                </a:solidFill>
              </a:rPr>
              <a:t>oriented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organization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for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nature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conservation</a:t>
            </a:r>
            <a:endParaRPr lang="de-DE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Goal: </a:t>
            </a:r>
            <a:r>
              <a:rPr lang="de-DE" sz="2000" b="1" dirty="0" err="1" smtClean="0">
                <a:solidFill>
                  <a:schemeClr val="bg1"/>
                </a:solidFill>
              </a:rPr>
              <a:t>sustainable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economy</a:t>
            </a:r>
            <a:r>
              <a:rPr lang="de-DE" sz="2000" b="1" dirty="0" smtClean="0">
                <a:solidFill>
                  <a:schemeClr val="bg1"/>
                </a:solidFill>
              </a:rPr>
              <a:t> in </a:t>
            </a:r>
            <a:r>
              <a:rPr lang="de-DE" sz="2000" b="1" dirty="0" err="1" smtClean="0">
                <a:solidFill>
                  <a:schemeClr val="bg1"/>
                </a:solidFill>
              </a:rPr>
              <a:t>the</a:t>
            </a:r>
            <a:r>
              <a:rPr lang="de-DE" sz="2000" b="1" dirty="0" smtClean="0">
                <a:solidFill>
                  <a:schemeClr val="bg1"/>
                </a:solidFill>
              </a:rPr>
              <a:t> international Lake Constance </a:t>
            </a:r>
            <a:r>
              <a:rPr lang="de-DE" sz="2000" b="1" dirty="0" err="1" smtClean="0">
                <a:solidFill>
                  <a:schemeClr val="bg1"/>
                </a:solidFill>
              </a:rPr>
              <a:t>area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and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beyond</a:t>
            </a:r>
            <a:endParaRPr lang="de-DE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Co-</a:t>
            </a:r>
            <a:r>
              <a:rPr lang="de-DE" sz="2000" b="1" dirty="0" err="1" smtClean="0">
                <a:solidFill>
                  <a:schemeClr val="bg1"/>
                </a:solidFill>
              </a:rPr>
              <a:t>founders</a:t>
            </a:r>
            <a:r>
              <a:rPr lang="de-DE" sz="2000" b="1" dirty="0" smtClean="0">
                <a:solidFill>
                  <a:schemeClr val="bg1"/>
                </a:solidFill>
              </a:rPr>
              <a:t>: 6-NGOs </a:t>
            </a:r>
            <a:r>
              <a:rPr lang="de-DE" sz="2000" b="1" dirty="0" err="1" smtClean="0">
                <a:solidFill>
                  <a:schemeClr val="bg1"/>
                </a:solidFill>
              </a:rPr>
              <a:t>around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the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lake</a:t>
            </a:r>
            <a:endParaRPr lang="de-DE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Work </a:t>
            </a:r>
            <a:r>
              <a:rPr lang="de-DE" sz="2000" b="1" dirty="0" err="1" smtClean="0">
                <a:solidFill>
                  <a:schemeClr val="bg1"/>
                </a:solidFill>
              </a:rPr>
              <a:t>areas</a:t>
            </a:r>
            <a:r>
              <a:rPr lang="de-DE" sz="2000" b="1" dirty="0" smtClean="0">
                <a:solidFill>
                  <a:schemeClr val="bg1"/>
                </a:solidFill>
              </a:rPr>
              <a:t>: 	</a:t>
            </a:r>
            <a:r>
              <a:rPr lang="de-DE" sz="2000" b="1" dirty="0" err="1" smtClean="0">
                <a:solidFill>
                  <a:schemeClr val="bg1"/>
                </a:solidFill>
              </a:rPr>
              <a:t>renewable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energy</a:t>
            </a:r>
            <a:r>
              <a:rPr lang="de-DE" sz="2000" b="1" dirty="0" smtClean="0">
                <a:solidFill>
                  <a:schemeClr val="bg1"/>
                </a:solidFill>
              </a:rPr>
              <a:t>, </a:t>
            </a:r>
            <a:r>
              <a:rPr lang="de-DE" sz="2000" b="1" dirty="0" err="1" smtClean="0">
                <a:solidFill>
                  <a:schemeClr val="bg1"/>
                </a:solidFill>
              </a:rPr>
              <a:t>sustainable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agriculture</a:t>
            </a:r>
            <a:r>
              <a:rPr lang="de-DE" sz="2000" b="1" dirty="0" smtClean="0">
                <a:solidFill>
                  <a:schemeClr val="bg1"/>
                </a:solidFill>
              </a:rPr>
              <a:t>, </a:t>
            </a:r>
            <a:r>
              <a:rPr lang="de-DE" sz="2000" b="1" dirty="0" err="1">
                <a:solidFill>
                  <a:schemeClr val="bg1"/>
                </a:solidFill>
              </a:rPr>
              <a:t>business</a:t>
            </a:r>
            <a:r>
              <a:rPr lang="de-DE" sz="2000" b="1" dirty="0">
                <a:solidFill>
                  <a:schemeClr val="bg1"/>
                </a:solidFill>
              </a:rPr>
              <a:t> &amp; </a:t>
            </a:r>
            <a:r>
              <a:rPr lang="de-DE" sz="2000" b="1" dirty="0" smtClean="0">
                <a:solidFill>
                  <a:schemeClr val="bg1"/>
                </a:solidFill>
              </a:rPr>
              <a:t>		</a:t>
            </a:r>
            <a:r>
              <a:rPr lang="de-DE" sz="2000" b="1" dirty="0" err="1" smtClean="0">
                <a:solidFill>
                  <a:schemeClr val="bg1"/>
                </a:solidFill>
              </a:rPr>
              <a:t>biodiversity</a:t>
            </a:r>
            <a:r>
              <a:rPr lang="de-DE" sz="2000" b="1" dirty="0" smtClean="0">
                <a:solidFill>
                  <a:schemeClr val="bg1"/>
                </a:solidFill>
              </a:rPr>
              <a:t>, </a:t>
            </a:r>
            <a:r>
              <a:rPr lang="de-DE" sz="2000" b="1" dirty="0" err="1" smtClean="0">
                <a:solidFill>
                  <a:schemeClr val="bg1"/>
                </a:solidFill>
              </a:rPr>
              <a:t>lake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conservation</a:t>
            </a:r>
            <a:endParaRPr lang="de-DE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/>
          </a:p>
          <a:p>
            <a:endParaRPr lang="de-DE" sz="2800" dirty="0"/>
          </a:p>
        </p:txBody>
      </p:sp>
      <p:sp>
        <p:nvSpPr>
          <p:cNvPr id="13" name="Textfeld 12"/>
          <p:cNvSpPr txBox="1"/>
          <p:nvPr/>
        </p:nvSpPr>
        <p:spPr>
          <a:xfrm>
            <a:off x="838712" y="5925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CH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779912" y="3918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327865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066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10739" y="2090605"/>
            <a:ext cx="5190758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de-DE" sz="2000" b="1" dirty="0" err="1" smtClean="0">
                <a:solidFill>
                  <a:schemeClr val="bg1"/>
                </a:solidFill>
              </a:rPr>
              <a:t>Raise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awareness</a:t>
            </a:r>
            <a:endParaRPr lang="de-DE" sz="2000" b="1" dirty="0" smtClean="0">
              <a:solidFill>
                <a:schemeClr val="bg1"/>
              </a:solidFill>
            </a:endParaRPr>
          </a:p>
          <a:p>
            <a:pPr>
              <a:spcAft>
                <a:spcPts val="1600"/>
              </a:spcAft>
            </a:pPr>
            <a:r>
              <a:rPr lang="de-DE" sz="2000" b="1" dirty="0" err="1" smtClean="0">
                <a:solidFill>
                  <a:schemeClr val="bg1"/>
                </a:solidFill>
              </a:rPr>
              <a:t>Adapt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vine-growing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practices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to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protect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and</a:t>
            </a:r>
            <a:r>
              <a:rPr lang="de-DE" sz="2000" b="1" dirty="0" smtClean="0">
                <a:solidFill>
                  <a:schemeClr val="bg1"/>
                </a:solidFill>
              </a:rPr>
              <a:t> promote </a:t>
            </a:r>
            <a:r>
              <a:rPr lang="de-DE" sz="2000" b="1" dirty="0" err="1" smtClean="0">
                <a:solidFill>
                  <a:schemeClr val="bg1"/>
                </a:solidFill>
              </a:rPr>
              <a:t>biodiversity</a:t>
            </a:r>
            <a:r>
              <a:rPr lang="de-DE" sz="2000" b="1" dirty="0" smtClean="0">
                <a:solidFill>
                  <a:schemeClr val="bg1"/>
                </a:solidFill>
              </a:rPr>
              <a:t> in </a:t>
            </a:r>
            <a:r>
              <a:rPr lang="de-DE" sz="2000" b="1" dirty="0" err="1" smtClean="0">
                <a:solidFill>
                  <a:schemeClr val="bg1"/>
                </a:solidFill>
              </a:rPr>
              <a:t>the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vineyard</a:t>
            </a:r>
            <a:endParaRPr lang="de-DE" sz="2000" b="1" dirty="0" smtClean="0">
              <a:solidFill>
                <a:schemeClr val="bg1"/>
              </a:solidFill>
            </a:endParaRPr>
          </a:p>
          <a:p>
            <a:pPr>
              <a:spcAft>
                <a:spcPts val="1600"/>
              </a:spcAft>
            </a:pPr>
            <a:r>
              <a:rPr lang="de-DE" sz="2000" b="1" dirty="0" err="1" smtClean="0">
                <a:solidFill>
                  <a:schemeClr val="bg1"/>
                </a:solidFill>
              </a:rPr>
              <a:t>Improve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biodiversity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performance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beyond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farm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level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3344" y="5900329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duration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Sep 2015 – Aug 2018;      </a:t>
            </a:r>
          </a:p>
          <a:p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2015-1-DE02-KA202-002387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2" name="Textfeld 311"/>
          <p:cNvSpPr txBox="1"/>
          <p:nvPr/>
        </p:nvSpPr>
        <p:spPr>
          <a:xfrm>
            <a:off x="-35998" y="702112"/>
            <a:ext cx="9179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Biodiversity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Protection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Viticulture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Europe 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116632"/>
            <a:ext cx="9144000" cy="4695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778"/>
            <a:ext cx="1610156" cy="53453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" y="-44673"/>
            <a:ext cx="2280550" cy="65141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95265"/>
            <a:ext cx="2787774" cy="371703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70" y="4524646"/>
            <a:ext cx="2808312" cy="18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feld 311"/>
          <p:cNvSpPr txBox="1"/>
          <p:nvPr/>
        </p:nvSpPr>
        <p:spPr>
          <a:xfrm>
            <a:off x="-35998" y="702112"/>
            <a:ext cx="9179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Biodiversity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Protection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Viticulture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Europe 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116632"/>
            <a:ext cx="9144000" cy="4695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778"/>
            <a:ext cx="1610156" cy="53453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6" y="4693297"/>
            <a:ext cx="2298338" cy="7200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3" y="4653136"/>
            <a:ext cx="1193226" cy="9541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" y="3143870"/>
            <a:ext cx="1008113" cy="74517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59" y="4708049"/>
            <a:ext cx="1524000" cy="86677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87" y="2326836"/>
            <a:ext cx="1095108" cy="94437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40" y="2440277"/>
            <a:ext cx="997495" cy="9573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78" y="4693297"/>
            <a:ext cx="2284822" cy="73294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2" y="2276872"/>
            <a:ext cx="1227297" cy="642096"/>
          </a:xfrm>
          <a:prstGeom prst="rect">
            <a:avLst/>
          </a:prstGeom>
        </p:spPr>
      </p:pic>
      <p:sp>
        <p:nvSpPr>
          <p:cNvPr id="19" name="Pfeil nach links und rechts 18"/>
          <p:cNvSpPr/>
          <p:nvPr/>
        </p:nvSpPr>
        <p:spPr>
          <a:xfrm>
            <a:off x="4193652" y="2491908"/>
            <a:ext cx="2414091" cy="2979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0" name="Pfeil nach links und rechts 19"/>
          <p:cNvSpPr/>
          <p:nvPr/>
        </p:nvSpPr>
        <p:spPr>
          <a:xfrm>
            <a:off x="1866833" y="2476328"/>
            <a:ext cx="632971" cy="2585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1" name="Pfeil nach links und rechts 20"/>
          <p:cNvSpPr/>
          <p:nvPr/>
        </p:nvSpPr>
        <p:spPr>
          <a:xfrm rot="16860309">
            <a:off x="2589128" y="3937130"/>
            <a:ext cx="1209358" cy="2117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2" name="Pfeil nach links und rechts 21"/>
          <p:cNvSpPr/>
          <p:nvPr/>
        </p:nvSpPr>
        <p:spPr>
          <a:xfrm rot="18442476">
            <a:off x="5799275" y="3779451"/>
            <a:ext cx="1348033" cy="2583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3" name="Pfeil nach links und rechts 22"/>
          <p:cNvSpPr/>
          <p:nvPr/>
        </p:nvSpPr>
        <p:spPr>
          <a:xfrm rot="16200000">
            <a:off x="7203093" y="3955040"/>
            <a:ext cx="1061033" cy="2269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4" name="Pfeil nach links und rechts 23"/>
          <p:cNvSpPr/>
          <p:nvPr/>
        </p:nvSpPr>
        <p:spPr>
          <a:xfrm rot="14941945" flipV="1">
            <a:off x="3463762" y="3861274"/>
            <a:ext cx="1477753" cy="2506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5" name="Pfeil nach links und rechts 24"/>
          <p:cNvSpPr/>
          <p:nvPr/>
        </p:nvSpPr>
        <p:spPr>
          <a:xfrm rot="16200000">
            <a:off x="936011" y="4093510"/>
            <a:ext cx="828951" cy="2303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6" name="Pfeil nach links und rechts 25"/>
          <p:cNvSpPr/>
          <p:nvPr/>
        </p:nvSpPr>
        <p:spPr>
          <a:xfrm rot="12063788">
            <a:off x="1850904" y="3692633"/>
            <a:ext cx="3750638" cy="203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7" name="Pfeil nach links und rechts 26"/>
          <p:cNvSpPr/>
          <p:nvPr/>
        </p:nvSpPr>
        <p:spPr>
          <a:xfrm rot="19937158">
            <a:off x="3158887" y="3692290"/>
            <a:ext cx="3750638" cy="203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8" name="Pfeil nach links und rechts 27"/>
          <p:cNvSpPr/>
          <p:nvPr/>
        </p:nvSpPr>
        <p:spPr>
          <a:xfrm rot="12063788">
            <a:off x="3822379" y="3750558"/>
            <a:ext cx="4719187" cy="1849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9" name="Pfeil nach links und rechts 28"/>
          <p:cNvSpPr/>
          <p:nvPr/>
        </p:nvSpPr>
        <p:spPr>
          <a:xfrm rot="9320379">
            <a:off x="630974" y="3806982"/>
            <a:ext cx="2762465" cy="257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220210" y="6368171"/>
            <a:ext cx="247334" cy="360039"/>
            <a:chOff x="2843808" y="1628800"/>
            <a:chExt cx="1440160" cy="2232248"/>
          </a:xfrm>
        </p:grpSpPr>
        <p:sp>
          <p:nvSpPr>
            <p:cNvPr id="31" name="Flussdiagramm: Verbindungsstelle 30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32" name="Gerader Verbinder 31"/>
            <p:cNvCxnSpPr>
              <a:stCxn id="31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/>
        </p:nvGrpSpPr>
        <p:grpSpPr>
          <a:xfrm>
            <a:off x="662614" y="6329792"/>
            <a:ext cx="247334" cy="360039"/>
            <a:chOff x="2843808" y="1628800"/>
            <a:chExt cx="1440160" cy="2232248"/>
          </a:xfrm>
        </p:grpSpPr>
        <p:sp>
          <p:nvSpPr>
            <p:cNvPr id="38" name="Flussdiagramm: Verbindungsstelle 37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39" name="Gerader Verbinder 38"/>
            <p:cNvCxnSpPr>
              <a:stCxn id="38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/>
          <p:cNvGrpSpPr/>
          <p:nvPr/>
        </p:nvGrpSpPr>
        <p:grpSpPr>
          <a:xfrm>
            <a:off x="1136388" y="6137938"/>
            <a:ext cx="247334" cy="360039"/>
            <a:chOff x="2843808" y="1628800"/>
            <a:chExt cx="1440160" cy="2232248"/>
          </a:xfrm>
        </p:grpSpPr>
        <p:sp>
          <p:nvSpPr>
            <p:cNvPr id="45" name="Flussdiagramm: Verbindungsstelle 44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46" name="Gerader Verbinder 45"/>
            <p:cNvCxnSpPr>
              <a:stCxn id="45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>
            <a:off x="2190796" y="6353052"/>
            <a:ext cx="247334" cy="360039"/>
            <a:chOff x="2843808" y="1628800"/>
            <a:chExt cx="1440160" cy="2232248"/>
          </a:xfrm>
        </p:grpSpPr>
        <p:sp>
          <p:nvSpPr>
            <p:cNvPr id="52" name="Flussdiagramm: Verbindungsstelle 51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53" name="Gerader Verbinder 52"/>
            <p:cNvCxnSpPr>
              <a:stCxn id="52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/>
          <p:cNvGrpSpPr/>
          <p:nvPr/>
        </p:nvGrpSpPr>
        <p:grpSpPr>
          <a:xfrm>
            <a:off x="2571366" y="6340909"/>
            <a:ext cx="247334" cy="360039"/>
            <a:chOff x="2843808" y="1628800"/>
            <a:chExt cx="1440160" cy="2232248"/>
          </a:xfrm>
        </p:grpSpPr>
        <p:sp>
          <p:nvSpPr>
            <p:cNvPr id="59" name="Flussdiagramm: Verbindungsstelle 58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60" name="Gerader Verbinder 59"/>
            <p:cNvCxnSpPr>
              <a:stCxn id="59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ieren 64"/>
          <p:cNvGrpSpPr/>
          <p:nvPr/>
        </p:nvGrpSpPr>
        <p:grpSpPr>
          <a:xfrm>
            <a:off x="2386724" y="6247069"/>
            <a:ext cx="247334" cy="360039"/>
            <a:chOff x="2843808" y="1628800"/>
            <a:chExt cx="1440160" cy="2232248"/>
          </a:xfrm>
        </p:grpSpPr>
        <p:sp>
          <p:nvSpPr>
            <p:cNvPr id="66" name="Flussdiagramm: Verbindungsstelle 65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67" name="Gerader Verbinder 66"/>
            <p:cNvCxnSpPr>
              <a:stCxn id="66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67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pieren 71"/>
          <p:cNvGrpSpPr/>
          <p:nvPr/>
        </p:nvGrpSpPr>
        <p:grpSpPr>
          <a:xfrm>
            <a:off x="2843635" y="6310100"/>
            <a:ext cx="247334" cy="360039"/>
            <a:chOff x="2843808" y="1628800"/>
            <a:chExt cx="1440160" cy="2232248"/>
          </a:xfrm>
        </p:grpSpPr>
        <p:sp>
          <p:nvSpPr>
            <p:cNvPr id="73" name="Flussdiagramm: Verbindungsstelle 72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74" name="Gerader Verbinder 73"/>
            <p:cNvCxnSpPr>
              <a:stCxn id="73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75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76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77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ieren 78"/>
          <p:cNvGrpSpPr/>
          <p:nvPr/>
        </p:nvGrpSpPr>
        <p:grpSpPr>
          <a:xfrm>
            <a:off x="3489695" y="6339135"/>
            <a:ext cx="247334" cy="360039"/>
            <a:chOff x="2843808" y="1628800"/>
            <a:chExt cx="1440160" cy="2232248"/>
          </a:xfrm>
        </p:grpSpPr>
        <p:sp>
          <p:nvSpPr>
            <p:cNvPr id="80" name="Flussdiagramm: Verbindungsstelle 79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81" name="Gerader Verbinder 80"/>
            <p:cNvCxnSpPr>
              <a:stCxn id="80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r Verbinder 82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en 85"/>
          <p:cNvGrpSpPr/>
          <p:nvPr/>
        </p:nvGrpSpPr>
        <p:grpSpPr>
          <a:xfrm>
            <a:off x="3179032" y="6199765"/>
            <a:ext cx="247334" cy="360039"/>
            <a:chOff x="2843808" y="1628800"/>
            <a:chExt cx="1440160" cy="2232248"/>
          </a:xfrm>
        </p:grpSpPr>
        <p:sp>
          <p:nvSpPr>
            <p:cNvPr id="87" name="Flussdiagramm: Verbindungsstelle 86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88" name="Gerader Verbinder 87"/>
            <p:cNvCxnSpPr>
              <a:stCxn id="87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92"/>
          <p:cNvGrpSpPr/>
          <p:nvPr/>
        </p:nvGrpSpPr>
        <p:grpSpPr>
          <a:xfrm>
            <a:off x="472705" y="6199765"/>
            <a:ext cx="247334" cy="360039"/>
            <a:chOff x="2843808" y="1628800"/>
            <a:chExt cx="1440160" cy="2232248"/>
          </a:xfrm>
        </p:grpSpPr>
        <p:sp>
          <p:nvSpPr>
            <p:cNvPr id="94" name="Flussdiagramm: Verbindungsstelle 93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95" name="Gerader Verbinder 94"/>
            <p:cNvCxnSpPr>
              <a:stCxn id="94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r Verbinder 95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r Verbinder 96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r Verbinder 98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uppieren 99"/>
          <p:cNvGrpSpPr/>
          <p:nvPr/>
        </p:nvGrpSpPr>
        <p:grpSpPr>
          <a:xfrm>
            <a:off x="1280148" y="6353052"/>
            <a:ext cx="247334" cy="360039"/>
            <a:chOff x="2843808" y="1628800"/>
            <a:chExt cx="1440160" cy="2232248"/>
          </a:xfrm>
        </p:grpSpPr>
        <p:sp>
          <p:nvSpPr>
            <p:cNvPr id="101" name="Flussdiagramm: Verbindungsstelle 100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02" name="Gerader Verbinder 101"/>
            <p:cNvCxnSpPr>
              <a:stCxn id="101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r Verbinder 105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pieren 106"/>
          <p:cNvGrpSpPr/>
          <p:nvPr/>
        </p:nvGrpSpPr>
        <p:grpSpPr>
          <a:xfrm>
            <a:off x="4221051" y="6321922"/>
            <a:ext cx="247334" cy="360039"/>
            <a:chOff x="2843808" y="1628800"/>
            <a:chExt cx="1440160" cy="2232248"/>
          </a:xfrm>
        </p:grpSpPr>
        <p:sp>
          <p:nvSpPr>
            <p:cNvPr id="108" name="Flussdiagramm: Verbindungsstelle 107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09" name="Gerader Verbinder 108"/>
            <p:cNvCxnSpPr>
              <a:stCxn id="108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r Verbinder 109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r Verbinder 110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r Verbinder 112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uppieren 113"/>
          <p:cNvGrpSpPr/>
          <p:nvPr/>
        </p:nvGrpSpPr>
        <p:grpSpPr>
          <a:xfrm>
            <a:off x="4510094" y="6304292"/>
            <a:ext cx="247334" cy="360039"/>
            <a:chOff x="2843808" y="1628800"/>
            <a:chExt cx="1440160" cy="2232248"/>
          </a:xfrm>
        </p:grpSpPr>
        <p:sp>
          <p:nvSpPr>
            <p:cNvPr id="115" name="Flussdiagramm: Verbindungsstelle 114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16" name="Gerader Verbinder 115"/>
            <p:cNvCxnSpPr>
              <a:stCxn id="115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r Verbinder 116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r Verbinder 117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r Verbinder 118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r Verbinder 119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uppieren 120"/>
          <p:cNvGrpSpPr/>
          <p:nvPr/>
        </p:nvGrpSpPr>
        <p:grpSpPr>
          <a:xfrm>
            <a:off x="4373451" y="6474322"/>
            <a:ext cx="247334" cy="360039"/>
            <a:chOff x="2843808" y="1628800"/>
            <a:chExt cx="1440160" cy="2232248"/>
          </a:xfrm>
        </p:grpSpPr>
        <p:sp>
          <p:nvSpPr>
            <p:cNvPr id="122" name="Flussdiagramm: Verbindungsstelle 121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23" name="Gerader Verbinder 122"/>
            <p:cNvCxnSpPr>
              <a:stCxn id="122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r Verbinder 123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r Verbinder 124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r Verbinder 125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r Verbinder 126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uppieren 127"/>
          <p:cNvGrpSpPr/>
          <p:nvPr/>
        </p:nvGrpSpPr>
        <p:grpSpPr>
          <a:xfrm>
            <a:off x="4723878" y="6154355"/>
            <a:ext cx="247334" cy="360039"/>
            <a:chOff x="2843808" y="1628800"/>
            <a:chExt cx="1440160" cy="2232248"/>
          </a:xfrm>
        </p:grpSpPr>
        <p:sp>
          <p:nvSpPr>
            <p:cNvPr id="129" name="Flussdiagramm: Verbindungsstelle 128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30" name="Gerader Verbinder 129"/>
            <p:cNvCxnSpPr>
              <a:stCxn id="129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r Verbinder 130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r Verbinder 131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r Verbinder 132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r Verbinder 133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pieren 134"/>
          <p:cNvGrpSpPr/>
          <p:nvPr/>
        </p:nvGrpSpPr>
        <p:grpSpPr>
          <a:xfrm>
            <a:off x="4878573" y="6215395"/>
            <a:ext cx="247334" cy="360039"/>
            <a:chOff x="2843808" y="1628800"/>
            <a:chExt cx="1440160" cy="2232248"/>
          </a:xfrm>
        </p:grpSpPr>
        <p:sp>
          <p:nvSpPr>
            <p:cNvPr id="136" name="Flussdiagramm: Verbindungsstelle 135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37" name="Gerader Verbinder 136"/>
            <p:cNvCxnSpPr>
              <a:stCxn id="136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r Verbinder 137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r Verbinder 138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r Verbinder 139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r Verbinder 140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uppieren 141"/>
          <p:cNvGrpSpPr/>
          <p:nvPr/>
        </p:nvGrpSpPr>
        <p:grpSpPr>
          <a:xfrm>
            <a:off x="5211790" y="6321714"/>
            <a:ext cx="247334" cy="360039"/>
            <a:chOff x="2843808" y="1628800"/>
            <a:chExt cx="1440160" cy="2232248"/>
          </a:xfrm>
        </p:grpSpPr>
        <p:sp>
          <p:nvSpPr>
            <p:cNvPr id="143" name="Flussdiagramm: Verbindungsstelle 142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44" name="Gerader Verbinder 143"/>
            <p:cNvCxnSpPr>
              <a:stCxn id="143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r Verbinder 144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r Verbinder 145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r Verbinder 146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r Verbinder 147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uppieren 148"/>
          <p:cNvGrpSpPr/>
          <p:nvPr/>
        </p:nvGrpSpPr>
        <p:grpSpPr>
          <a:xfrm>
            <a:off x="4876278" y="6306755"/>
            <a:ext cx="247334" cy="360039"/>
            <a:chOff x="2843808" y="1628800"/>
            <a:chExt cx="1440160" cy="2232248"/>
          </a:xfrm>
        </p:grpSpPr>
        <p:sp>
          <p:nvSpPr>
            <p:cNvPr id="150" name="Flussdiagramm: Verbindungsstelle 149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51" name="Gerader Verbinder 150"/>
            <p:cNvCxnSpPr>
              <a:stCxn id="150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r Verbinder 151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r Verbinder 152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r Verbinder 153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r Verbinder 154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uppieren 155"/>
          <p:cNvGrpSpPr/>
          <p:nvPr/>
        </p:nvGrpSpPr>
        <p:grpSpPr>
          <a:xfrm>
            <a:off x="5516420" y="6382087"/>
            <a:ext cx="247334" cy="360039"/>
            <a:chOff x="2843808" y="1628800"/>
            <a:chExt cx="1440160" cy="2232248"/>
          </a:xfrm>
        </p:grpSpPr>
        <p:sp>
          <p:nvSpPr>
            <p:cNvPr id="157" name="Flussdiagramm: Verbindungsstelle 156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58" name="Gerader Verbinder 157"/>
            <p:cNvCxnSpPr>
              <a:stCxn id="157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r Verbinder 158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r Verbinder 159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r Verbinder 160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r Verbinder 161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uppieren 162"/>
          <p:cNvGrpSpPr/>
          <p:nvPr/>
        </p:nvGrpSpPr>
        <p:grpSpPr>
          <a:xfrm>
            <a:off x="5394442" y="6168938"/>
            <a:ext cx="247334" cy="360039"/>
            <a:chOff x="2843808" y="1628800"/>
            <a:chExt cx="1440160" cy="2232248"/>
          </a:xfrm>
        </p:grpSpPr>
        <p:sp>
          <p:nvSpPr>
            <p:cNvPr id="164" name="Flussdiagramm: Verbindungsstelle 163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65" name="Gerader Verbinder 164"/>
            <p:cNvCxnSpPr>
              <a:stCxn id="164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65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r Verbinder 166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r Verbinder 167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r Verbinder 168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uppieren 169"/>
          <p:cNvGrpSpPr/>
          <p:nvPr/>
        </p:nvGrpSpPr>
        <p:grpSpPr>
          <a:xfrm>
            <a:off x="5897764" y="6274703"/>
            <a:ext cx="247334" cy="360039"/>
            <a:chOff x="2843808" y="1628800"/>
            <a:chExt cx="1440160" cy="2232248"/>
          </a:xfrm>
        </p:grpSpPr>
        <p:sp>
          <p:nvSpPr>
            <p:cNvPr id="171" name="Flussdiagramm: Verbindungsstelle 170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72" name="Gerader Verbinder 171"/>
            <p:cNvCxnSpPr>
              <a:stCxn id="171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r Verbinder 172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r Verbinder 173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r Verbinder 174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uppieren 176"/>
          <p:cNvGrpSpPr/>
          <p:nvPr/>
        </p:nvGrpSpPr>
        <p:grpSpPr>
          <a:xfrm>
            <a:off x="5699510" y="6244430"/>
            <a:ext cx="247334" cy="360039"/>
            <a:chOff x="2843808" y="1628800"/>
            <a:chExt cx="1440160" cy="2232248"/>
          </a:xfrm>
        </p:grpSpPr>
        <p:sp>
          <p:nvSpPr>
            <p:cNvPr id="178" name="Flussdiagramm: Verbindungsstelle 177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79" name="Gerader Verbinder 178"/>
            <p:cNvCxnSpPr>
              <a:stCxn id="178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r Verbinder 179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r Verbinder 180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r Verbinder 181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r Verbinder 182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uppieren 183"/>
          <p:cNvGrpSpPr/>
          <p:nvPr/>
        </p:nvGrpSpPr>
        <p:grpSpPr>
          <a:xfrm>
            <a:off x="6699016" y="6427865"/>
            <a:ext cx="247334" cy="360039"/>
            <a:chOff x="2843808" y="1628800"/>
            <a:chExt cx="1440160" cy="2232248"/>
          </a:xfrm>
        </p:grpSpPr>
        <p:sp>
          <p:nvSpPr>
            <p:cNvPr id="185" name="Flussdiagramm: Verbindungsstelle 184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86" name="Gerader Verbinder 185"/>
            <p:cNvCxnSpPr>
              <a:stCxn id="185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Gerader Verbinder 186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r Verbinder 187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r Verbinder 188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r Verbinder 189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uppieren 190"/>
          <p:cNvGrpSpPr/>
          <p:nvPr/>
        </p:nvGrpSpPr>
        <p:grpSpPr>
          <a:xfrm>
            <a:off x="6927122" y="6305327"/>
            <a:ext cx="247334" cy="360039"/>
            <a:chOff x="2843808" y="1628800"/>
            <a:chExt cx="1440160" cy="2232248"/>
          </a:xfrm>
        </p:grpSpPr>
        <p:sp>
          <p:nvSpPr>
            <p:cNvPr id="192" name="Flussdiagramm: Verbindungsstelle 191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93" name="Gerader Verbinder 192"/>
            <p:cNvCxnSpPr>
              <a:stCxn id="192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r Verbinder 193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r Verbinder 194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r Verbinder 195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r Verbinder 196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uppieren 197"/>
          <p:cNvGrpSpPr/>
          <p:nvPr/>
        </p:nvGrpSpPr>
        <p:grpSpPr>
          <a:xfrm>
            <a:off x="7234110" y="6305480"/>
            <a:ext cx="247334" cy="360039"/>
            <a:chOff x="2843808" y="1628800"/>
            <a:chExt cx="1440160" cy="2232248"/>
          </a:xfrm>
        </p:grpSpPr>
        <p:sp>
          <p:nvSpPr>
            <p:cNvPr id="199" name="Flussdiagramm: Verbindungsstelle 198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00" name="Gerader Verbinder 199"/>
            <p:cNvCxnSpPr>
              <a:stCxn id="199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r Verbinder 200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r Verbinder 201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r Verbinder 202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r Verbinder 203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uppieren 204"/>
          <p:cNvGrpSpPr/>
          <p:nvPr/>
        </p:nvGrpSpPr>
        <p:grpSpPr>
          <a:xfrm>
            <a:off x="7386510" y="6457880"/>
            <a:ext cx="247334" cy="360039"/>
            <a:chOff x="2843808" y="1628800"/>
            <a:chExt cx="1440160" cy="2232248"/>
          </a:xfrm>
        </p:grpSpPr>
        <p:sp>
          <p:nvSpPr>
            <p:cNvPr id="206" name="Flussdiagramm: Verbindungsstelle 205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07" name="Gerader Verbinder 206"/>
            <p:cNvCxnSpPr>
              <a:stCxn id="206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r Verbinder 207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r Verbinder 208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r Verbinder 209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r Verbinder 210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uppieren 211"/>
          <p:cNvGrpSpPr/>
          <p:nvPr/>
        </p:nvGrpSpPr>
        <p:grpSpPr>
          <a:xfrm>
            <a:off x="7490284" y="6335630"/>
            <a:ext cx="247334" cy="360039"/>
            <a:chOff x="2843808" y="1628800"/>
            <a:chExt cx="1440160" cy="2232248"/>
          </a:xfrm>
        </p:grpSpPr>
        <p:sp>
          <p:nvSpPr>
            <p:cNvPr id="213" name="Flussdiagramm: Verbindungsstelle 212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14" name="Gerader Verbinder 213"/>
            <p:cNvCxnSpPr>
              <a:stCxn id="213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r Verbinder 214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Gerader Verbinder 215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r Verbinder 216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Gerader Verbinder 217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uppieren 218"/>
          <p:cNvGrpSpPr/>
          <p:nvPr/>
        </p:nvGrpSpPr>
        <p:grpSpPr>
          <a:xfrm>
            <a:off x="7809985" y="6288923"/>
            <a:ext cx="247334" cy="360039"/>
            <a:chOff x="2843808" y="1628800"/>
            <a:chExt cx="1440160" cy="2232248"/>
          </a:xfrm>
        </p:grpSpPr>
        <p:sp>
          <p:nvSpPr>
            <p:cNvPr id="220" name="Flussdiagramm: Verbindungsstelle 219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21" name="Gerader Verbinder 220"/>
            <p:cNvCxnSpPr>
              <a:stCxn id="220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r Verbinder 221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r Verbinder 222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r Verbinder 223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Gerader Verbinder 224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uppieren 225"/>
          <p:cNvGrpSpPr/>
          <p:nvPr/>
        </p:nvGrpSpPr>
        <p:grpSpPr>
          <a:xfrm>
            <a:off x="7962385" y="6441323"/>
            <a:ext cx="247334" cy="360039"/>
            <a:chOff x="2843808" y="1628800"/>
            <a:chExt cx="1440160" cy="2232248"/>
          </a:xfrm>
        </p:grpSpPr>
        <p:sp>
          <p:nvSpPr>
            <p:cNvPr id="227" name="Flussdiagramm: Verbindungsstelle 226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28" name="Gerader Verbinder 227"/>
            <p:cNvCxnSpPr>
              <a:stCxn id="227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Gerader Verbinder 228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Gerader Verbinder 229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Gerader Verbinder 230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Gerader Verbinder 231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uppieren 232"/>
          <p:cNvGrpSpPr/>
          <p:nvPr/>
        </p:nvGrpSpPr>
        <p:grpSpPr>
          <a:xfrm>
            <a:off x="8205685" y="6227315"/>
            <a:ext cx="247334" cy="360039"/>
            <a:chOff x="2843808" y="1628800"/>
            <a:chExt cx="1440160" cy="2232248"/>
          </a:xfrm>
        </p:grpSpPr>
        <p:sp>
          <p:nvSpPr>
            <p:cNvPr id="234" name="Flussdiagramm: Verbindungsstelle 233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35" name="Gerader Verbinder 234"/>
            <p:cNvCxnSpPr>
              <a:stCxn id="234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r Verbinder 235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r Verbinder 236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r Verbinder 237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r Verbinder 238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uppieren 239"/>
          <p:cNvGrpSpPr/>
          <p:nvPr/>
        </p:nvGrpSpPr>
        <p:grpSpPr>
          <a:xfrm>
            <a:off x="8358085" y="6379715"/>
            <a:ext cx="247334" cy="360039"/>
            <a:chOff x="2843808" y="1628800"/>
            <a:chExt cx="1440160" cy="2232248"/>
          </a:xfrm>
        </p:grpSpPr>
        <p:sp>
          <p:nvSpPr>
            <p:cNvPr id="241" name="Flussdiagramm: Verbindungsstelle 240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42" name="Gerader Verbinder 241"/>
            <p:cNvCxnSpPr>
              <a:stCxn id="241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r Verbinder 242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r Verbinder 243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r Verbinder 244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Gerader Verbinder 245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uppieren 246"/>
          <p:cNvGrpSpPr/>
          <p:nvPr/>
        </p:nvGrpSpPr>
        <p:grpSpPr>
          <a:xfrm>
            <a:off x="8647722" y="6303738"/>
            <a:ext cx="247334" cy="360039"/>
            <a:chOff x="2843808" y="1628800"/>
            <a:chExt cx="1440160" cy="2232248"/>
          </a:xfrm>
        </p:grpSpPr>
        <p:sp>
          <p:nvSpPr>
            <p:cNvPr id="248" name="Flussdiagramm: Verbindungsstelle 247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49" name="Gerader Verbinder 248"/>
            <p:cNvCxnSpPr>
              <a:stCxn id="248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Gerader Verbinder 249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Gerader Verbinder 250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Gerader Verbinder 251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Gerader Verbinder 252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uppieren 253"/>
          <p:cNvGrpSpPr/>
          <p:nvPr/>
        </p:nvGrpSpPr>
        <p:grpSpPr>
          <a:xfrm>
            <a:off x="1502428" y="6263089"/>
            <a:ext cx="247334" cy="360039"/>
            <a:chOff x="2843808" y="1628800"/>
            <a:chExt cx="1440160" cy="2232248"/>
          </a:xfrm>
        </p:grpSpPr>
        <p:sp>
          <p:nvSpPr>
            <p:cNvPr id="255" name="Flussdiagramm: Verbindungsstelle 254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56" name="Gerader Verbinder 255"/>
            <p:cNvCxnSpPr>
              <a:stCxn id="255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Gerader Verbinder 256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Gerader Verbinder 257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Gerader Verbinder 258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Gerader Verbinder 259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uppieren 260"/>
          <p:cNvGrpSpPr/>
          <p:nvPr/>
        </p:nvGrpSpPr>
        <p:grpSpPr>
          <a:xfrm>
            <a:off x="100172" y="6263089"/>
            <a:ext cx="247334" cy="360039"/>
            <a:chOff x="2843808" y="1628800"/>
            <a:chExt cx="1440160" cy="2232248"/>
          </a:xfrm>
        </p:grpSpPr>
        <p:sp>
          <p:nvSpPr>
            <p:cNvPr id="262" name="Flussdiagramm: Verbindungsstelle 261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63" name="Gerader Verbinder 262"/>
            <p:cNvCxnSpPr>
              <a:stCxn id="262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Gerader Verbinder 263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Gerader Verbinder 264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Gerader Verbinder 265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r Verbinder 266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uppieren 267"/>
          <p:cNvGrpSpPr/>
          <p:nvPr/>
        </p:nvGrpSpPr>
        <p:grpSpPr>
          <a:xfrm>
            <a:off x="252572" y="6415489"/>
            <a:ext cx="247334" cy="360039"/>
            <a:chOff x="2843808" y="1628800"/>
            <a:chExt cx="1440160" cy="2232248"/>
          </a:xfrm>
        </p:grpSpPr>
        <p:sp>
          <p:nvSpPr>
            <p:cNvPr id="269" name="Flussdiagramm: Verbindungsstelle 268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70" name="Gerader Verbinder 269"/>
            <p:cNvCxnSpPr>
              <a:stCxn id="269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Gerader Verbinder 270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Gerader Verbinder 271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Gerader Verbinder 272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Gerader Verbinder 273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uppieren 274"/>
          <p:cNvGrpSpPr/>
          <p:nvPr/>
        </p:nvGrpSpPr>
        <p:grpSpPr>
          <a:xfrm>
            <a:off x="816450" y="6171209"/>
            <a:ext cx="247334" cy="360039"/>
            <a:chOff x="2843808" y="1628800"/>
            <a:chExt cx="1440160" cy="2232248"/>
          </a:xfrm>
        </p:grpSpPr>
        <p:sp>
          <p:nvSpPr>
            <p:cNvPr id="276" name="Flussdiagramm: Verbindungsstelle 275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77" name="Gerader Verbinder 276"/>
            <p:cNvCxnSpPr>
              <a:stCxn id="276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Gerader Verbinder 277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Gerader Verbinder 278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Gerader Verbinder 279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Gerader Verbinder 280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uppieren 281"/>
          <p:cNvGrpSpPr/>
          <p:nvPr/>
        </p:nvGrpSpPr>
        <p:grpSpPr>
          <a:xfrm>
            <a:off x="968850" y="6323609"/>
            <a:ext cx="247334" cy="360039"/>
            <a:chOff x="2843808" y="1628800"/>
            <a:chExt cx="1440160" cy="2232248"/>
          </a:xfrm>
        </p:grpSpPr>
        <p:sp>
          <p:nvSpPr>
            <p:cNvPr id="283" name="Flussdiagramm: Verbindungsstelle 282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84" name="Gerader Verbinder 283"/>
            <p:cNvCxnSpPr>
              <a:stCxn id="283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Gerader Verbinder 284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Gerader Verbinder 285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Gerader Verbinder 286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Gerader Verbinder 287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uppieren 288"/>
          <p:cNvGrpSpPr/>
          <p:nvPr/>
        </p:nvGrpSpPr>
        <p:grpSpPr>
          <a:xfrm>
            <a:off x="3011445" y="6444878"/>
            <a:ext cx="247334" cy="360039"/>
            <a:chOff x="2843808" y="1628800"/>
            <a:chExt cx="1440160" cy="2232248"/>
          </a:xfrm>
        </p:grpSpPr>
        <p:sp>
          <p:nvSpPr>
            <p:cNvPr id="290" name="Flussdiagramm: Verbindungsstelle 289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91" name="Gerader Verbinder 290"/>
            <p:cNvCxnSpPr>
              <a:stCxn id="290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Gerader Verbinder 291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Gerader Verbinder 292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Gerader Verbinder 293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Gerader Verbinder 294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uppieren 295"/>
          <p:cNvGrpSpPr/>
          <p:nvPr/>
        </p:nvGrpSpPr>
        <p:grpSpPr>
          <a:xfrm>
            <a:off x="3346135" y="6352930"/>
            <a:ext cx="247334" cy="360039"/>
            <a:chOff x="2843808" y="1628800"/>
            <a:chExt cx="1440160" cy="2232248"/>
          </a:xfrm>
        </p:grpSpPr>
        <p:sp>
          <p:nvSpPr>
            <p:cNvPr id="297" name="Flussdiagramm: Verbindungsstelle 296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98" name="Gerader Verbinder 297"/>
            <p:cNvCxnSpPr>
              <a:stCxn id="297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Gerader Verbinder 298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Gerader Verbinder 299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r Verbinder 300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Gerader Verbinder 301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Gruppieren 302"/>
          <p:cNvGrpSpPr/>
          <p:nvPr/>
        </p:nvGrpSpPr>
        <p:grpSpPr>
          <a:xfrm>
            <a:off x="2462704" y="6368170"/>
            <a:ext cx="247334" cy="360039"/>
            <a:chOff x="2843808" y="1628800"/>
            <a:chExt cx="1440160" cy="2232248"/>
          </a:xfrm>
        </p:grpSpPr>
        <p:sp>
          <p:nvSpPr>
            <p:cNvPr id="304" name="Flussdiagramm: Verbindungsstelle 303"/>
            <p:cNvSpPr/>
            <p:nvPr/>
          </p:nvSpPr>
          <p:spPr>
            <a:xfrm>
              <a:off x="3419872" y="1628800"/>
              <a:ext cx="360040" cy="36004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305" name="Gerader Verbinder 304"/>
            <p:cNvCxnSpPr>
              <a:stCxn id="304" idx="4"/>
            </p:cNvCxnSpPr>
            <p:nvPr/>
          </p:nvCxnSpPr>
          <p:spPr>
            <a:xfrm flipH="1">
              <a:off x="3563888" y="1988840"/>
              <a:ext cx="36004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Gerader Verbinder 305"/>
            <p:cNvCxnSpPr/>
            <p:nvPr/>
          </p:nvCxnSpPr>
          <p:spPr>
            <a:xfrm flipH="1">
              <a:off x="3059832" y="2924944"/>
              <a:ext cx="504056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Gerader Verbinder 306"/>
            <p:cNvCxnSpPr/>
            <p:nvPr/>
          </p:nvCxnSpPr>
          <p:spPr>
            <a:xfrm>
              <a:off x="3563888" y="2924944"/>
              <a:ext cx="360040" cy="936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Gerader Verbinder 307"/>
            <p:cNvCxnSpPr/>
            <p:nvPr/>
          </p:nvCxnSpPr>
          <p:spPr>
            <a:xfrm flipV="1">
              <a:off x="3599892" y="1988840"/>
              <a:ext cx="684076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Gerader Verbinder 308"/>
            <p:cNvCxnSpPr/>
            <p:nvPr/>
          </p:nvCxnSpPr>
          <p:spPr>
            <a:xfrm flipH="1" flipV="1">
              <a:off x="2843808" y="2132856"/>
              <a:ext cx="756084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Pfeil nach unten 309"/>
          <p:cNvSpPr/>
          <p:nvPr/>
        </p:nvSpPr>
        <p:spPr>
          <a:xfrm>
            <a:off x="881374" y="5733255"/>
            <a:ext cx="292113" cy="378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1" name="Pfeil nach unten 310"/>
          <p:cNvSpPr/>
          <p:nvPr/>
        </p:nvSpPr>
        <p:spPr>
          <a:xfrm>
            <a:off x="2879466" y="5714829"/>
            <a:ext cx="292113" cy="378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3" name="Pfeil nach unten 312"/>
          <p:cNvSpPr/>
          <p:nvPr/>
        </p:nvSpPr>
        <p:spPr>
          <a:xfrm>
            <a:off x="5015157" y="5713892"/>
            <a:ext cx="292113" cy="378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4" name="Pfeil nach unten 313"/>
          <p:cNvSpPr/>
          <p:nvPr/>
        </p:nvSpPr>
        <p:spPr>
          <a:xfrm>
            <a:off x="7670272" y="5726188"/>
            <a:ext cx="292113" cy="378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5" name="Textfeld 314"/>
          <p:cNvSpPr txBox="1"/>
          <p:nvPr/>
        </p:nvSpPr>
        <p:spPr>
          <a:xfrm>
            <a:off x="313216" y="1760189"/>
            <a:ext cx="147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Germany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16" name="Textfeld 315"/>
          <p:cNvSpPr txBox="1"/>
          <p:nvPr/>
        </p:nvSpPr>
        <p:spPr>
          <a:xfrm>
            <a:off x="2743713" y="1791187"/>
            <a:ext cx="147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Spain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17" name="Textfeld 316"/>
          <p:cNvSpPr txBox="1"/>
          <p:nvPr/>
        </p:nvSpPr>
        <p:spPr>
          <a:xfrm>
            <a:off x="4941203" y="1797123"/>
            <a:ext cx="147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Turkey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18" name="Textfeld 317"/>
          <p:cNvSpPr txBox="1"/>
          <p:nvPr/>
        </p:nvSpPr>
        <p:spPr>
          <a:xfrm>
            <a:off x="7138893" y="1767041"/>
            <a:ext cx="147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Portugal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320" name="Grafik 3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" y="-44673"/>
            <a:ext cx="2280550" cy="651418"/>
          </a:xfrm>
          <a:prstGeom prst="rect">
            <a:avLst/>
          </a:prstGeom>
        </p:spPr>
      </p:pic>
      <p:sp>
        <p:nvSpPr>
          <p:cNvPr id="3" name="Nach unten gekrümmter Pfeil 2"/>
          <p:cNvSpPr/>
          <p:nvPr/>
        </p:nvSpPr>
        <p:spPr>
          <a:xfrm>
            <a:off x="1626095" y="4221088"/>
            <a:ext cx="1106039" cy="301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19" name="Nach unten gekrümmter Pfeil 318"/>
          <p:cNvSpPr/>
          <p:nvPr/>
        </p:nvSpPr>
        <p:spPr>
          <a:xfrm>
            <a:off x="5915648" y="4311287"/>
            <a:ext cx="1106039" cy="301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1" name="Nach unten gekrümmter Pfeil 320"/>
          <p:cNvSpPr/>
          <p:nvPr/>
        </p:nvSpPr>
        <p:spPr>
          <a:xfrm>
            <a:off x="3341998" y="4270866"/>
            <a:ext cx="1106039" cy="301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311" grpId="0" animBg="1"/>
      <p:bldP spid="313" grpId="0" animBg="1"/>
      <p:bldP spid="3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16632"/>
            <a:ext cx="9144000" cy="4695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778"/>
            <a:ext cx="1610156" cy="534533"/>
          </a:xfrm>
          <a:prstGeom prst="rect">
            <a:avLst/>
          </a:prstGeom>
        </p:spPr>
      </p:pic>
      <p:sp>
        <p:nvSpPr>
          <p:cNvPr id="319" name="Textfeld 318"/>
          <p:cNvSpPr txBox="1"/>
          <p:nvPr/>
        </p:nvSpPr>
        <p:spPr>
          <a:xfrm>
            <a:off x="0" y="7027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levels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getting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farmers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involved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0" name="Textfeld 319"/>
          <p:cNvSpPr txBox="1"/>
          <p:nvPr/>
        </p:nvSpPr>
        <p:spPr>
          <a:xfrm>
            <a:off x="0" y="1423050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	</a:t>
            </a:r>
            <a:r>
              <a:rPr lang="de-DE" sz="2400" b="1" dirty="0" err="1" smtClean="0">
                <a:solidFill>
                  <a:schemeClr val="bg1"/>
                </a:solidFill>
              </a:rPr>
              <a:t>Raising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awareness</a:t>
            </a:r>
            <a:r>
              <a:rPr lang="de-DE" sz="2400" b="1" dirty="0" smtClean="0">
                <a:solidFill>
                  <a:schemeClr val="bg1"/>
                </a:solidFill>
              </a:rPr>
              <a:t>:   I. Fact Sheet – </a:t>
            </a:r>
            <a:r>
              <a:rPr lang="de-DE" sz="2400" b="1" dirty="0" err="1" smtClean="0">
                <a:solidFill>
                  <a:schemeClr val="bg1"/>
                </a:solidFill>
              </a:rPr>
              <a:t>Biodiversity</a:t>
            </a:r>
            <a:r>
              <a:rPr lang="de-DE" sz="2400" b="1" dirty="0" smtClean="0">
                <a:solidFill>
                  <a:schemeClr val="bg1"/>
                </a:solidFill>
              </a:rPr>
              <a:t> in </a:t>
            </a:r>
            <a:r>
              <a:rPr lang="de-DE" sz="2400" b="1" dirty="0" err="1" smtClean="0">
                <a:solidFill>
                  <a:schemeClr val="bg1"/>
                </a:solidFill>
              </a:rPr>
              <a:t>viticulture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321" name="Grafik 3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94" y="2194897"/>
            <a:ext cx="3043818" cy="4277661"/>
          </a:xfrm>
          <a:prstGeom prst="rect">
            <a:avLst/>
          </a:prstGeom>
        </p:spPr>
      </p:pic>
      <p:pic>
        <p:nvPicPr>
          <p:cNvPr id="322" name="Grafik 3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104" y="2194896"/>
            <a:ext cx="3068870" cy="4277661"/>
          </a:xfrm>
          <a:prstGeom prst="rect">
            <a:avLst/>
          </a:prstGeom>
        </p:spPr>
      </p:pic>
      <p:pic>
        <p:nvPicPr>
          <p:cNvPr id="323" name="Grafik 3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266" y="2207507"/>
            <a:ext cx="2952328" cy="42650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" y="-44673"/>
            <a:ext cx="2280550" cy="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16632"/>
            <a:ext cx="9144000" cy="4695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778"/>
            <a:ext cx="1610156" cy="534533"/>
          </a:xfrm>
          <a:prstGeom prst="rect">
            <a:avLst/>
          </a:prstGeom>
        </p:spPr>
      </p:pic>
      <p:sp>
        <p:nvSpPr>
          <p:cNvPr id="319" name="Textfeld 318"/>
          <p:cNvSpPr txBox="1"/>
          <p:nvPr/>
        </p:nvSpPr>
        <p:spPr>
          <a:xfrm>
            <a:off x="0" y="7027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levels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getting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farmers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involved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0" name="Textfeld 319"/>
          <p:cNvSpPr txBox="1"/>
          <p:nvPr/>
        </p:nvSpPr>
        <p:spPr>
          <a:xfrm>
            <a:off x="0" y="1310735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	</a:t>
            </a:r>
            <a:r>
              <a:rPr lang="de-DE" sz="2400" b="1" dirty="0" err="1" smtClean="0">
                <a:solidFill>
                  <a:schemeClr val="bg1"/>
                </a:solidFill>
              </a:rPr>
              <a:t>Raising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awareness</a:t>
            </a:r>
            <a:r>
              <a:rPr lang="de-DE" sz="2400" b="1" dirty="0" smtClean="0">
                <a:solidFill>
                  <a:schemeClr val="bg1"/>
                </a:solidFill>
              </a:rPr>
              <a:t>: II. </a:t>
            </a:r>
            <a:r>
              <a:rPr lang="de-DE" sz="2400" b="1" dirty="0" err="1" smtClean="0">
                <a:solidFill>
                  <a:schemeClr val="bg1"/>
                </a:solidFill>
              </a:rPr>
              <a:t>Identification</a:t>
            </a:r>
            <a:r>
              <a:rPr lang="de-DE" sz="2400" b="1" dirty="0" smtClean="0">
                <a:solidFill>
                  <a:schemeClr val="bg1"/>
                </a:solidFill>
              </a:rPr>
              <a:t> Guide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51920" y="2076411"/>
            <a:ext cx="4824536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Not a </a:t>
            </a:r>
            <a:r>
              <a:rPr lang="de-DE" dirty="0" err="1"/>
              <a:t>classical</a:t>
            </a:r>
            <a:r>
              <a:rPr lang="de-DE" dirty="0"/>
              <a:t> </a:t>
            </a:r>
            <a:r>
              <a:rPr lang="de-DE" dirty="0" err="1"/>
              <a:t>guide</a:t>
            </a:r>
            <a:r>
              <a:rPr lang="de-DE" dirty="0"/>
              <a:t>;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 smtClean="0"/>
              <a:t>important</a:t>
            </a:r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  <a:p>
            <a:r>
              <a:rPr lang="de-DE" dirty="0" err="1" smtClean="0"/>
              <a:t>Aim</a:t>
            </a:r>
            <a:r>
              <a:rPr lang="de-DE" dirty="0" smtClean="0"/>
              <a:t>: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vine-growers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not all </a:t>
            </a:r>
            <a:r>
              <a:rPr lang="de-DE" dirty="0" err="1" smtClean="0"/>
              <a:t>animals</a:t>
            </a:r>
            <a:r>
              <a:rPr lang="de-DE" dirty="0" smtClean="0"/>
              <a:t> (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plants</a:t>
            </a:r>
            <a:r>
              <a:rPr lang="de-DE" dirty="0" smtClean="0"/>
              <a:t>)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vineyards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bad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dirty="0" smtClean="0"/>
              <a:t>Focus: </a:t>
            </a:r>
            <a:r>
              <a:rPr lang="de-DE" dirty="0" err="1" smtClean="0"/>
              <a:t>Beneficials</a:t>
            </a:r>
            <a:r>
              <a:rPr lang="de-DE" dirty="0" smtClean="0"/>
              <a:t> </a:t>
            </a:r>
            <a:endParaRPr lang="de-D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50" dirty="0" smtClean="0"/>
          </a:p>
          <a:p>
            <a:endParaRPr lang="de-DE" b="1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Further </a:t>
            </a:r>
            <a:r>
              <a:rPr lang="de-DE" dirty="0" err="1" smtClean="0"/>
              <a:t>information</a:t>
            </a:r>
            <a:r>
              <a:rPr lang="de-DE" dirty="0" smtClean="0"/>
              <a:t> on </a:t>
            </a:r>
            <a:r>
              <a:rPr lang="de-DE" dirty="0" err="1" smtClean="0"/>
              <a:t>pests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invasive </a:t>
            </a:r>
            <a:r>
              <a:rPr lang="de-DE" dirty="0" err="1" smtClean="0"/>
              <a:t>species</a:t>
            </a:r>
            <a:endParaRPr lang="de-DE" dirty="0"/>
          </a:p>
          <a:p>
            <a:endParaRPr lang="de-DE" dirty="0" smtClean="0"/>
          </a:p>
        </p:txBody>
      </p:sp>
      <p:grpSp>
        <p:nvGrpSpPr>
          <p:cNvPr id="8" name="Gruppieren 7"/>
          <p:cNvGrpSpPr/>
          <p:nvPr/>
        </p:nvGrpSpPr>
        <p:grpSpPr>
          <a:xfrm>
            <a:off x="467544" y="2311312"/>
            <a:ext cx="2724918" cy="1889764"/>
            <a:chOff x="467544" y="2498852"/>
            <a:chExt cx="2724918" cy="188976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498852"/>
              <a:ext cx="2724918" cy="1889764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1830003" y="2583519"/>
              <a:ext cx="1085813" cy="32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971600" y="3991095"/>
              <a:ext cx="180020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55715" y="461575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-  </a:t>
            </a:r>
            <a:r>
              <a:rPr lang="de-DE" dirty="0" err="1" smtClean="0"/>
              <a:t>vine</a:t>
            </a:r>
            <a:r>
              <a:rPr lang="de-DE" dirty="0" smtClean="0"/>
              <a:t> </a:t>
            </a:r>
            <a:r>
              <a:rPr lang="de-DE" dirty="0" err="1"/>
              <a:t>growers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pocket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de-DE" dirty="0"/>
          </a:p>
          <a:p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3995936" y="4437112"/>
            <a:ext cx="4025196" cy="650778"/>
            <a:chOff x="4075196" y="4581128"/>
            <a:chExt cx="4025196" cy="650778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231" y="4581128"/>
              <a:ext cx="601824" cy="648719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058" y="4581333"/>
              <a:ext cx="712591" cy="650573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926" y="4581129"/>
              <a:ext cx="598556" cy="648719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3748" y="4581333"/>
              <a:ext cx="716644" cy="650573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196" y="4581129"/>
              <a:ext cx="542091" cy="648719"/>
            </a:xfrm>
            <a:prstGeom prst="rect">
              <a:avLst/>
            </a:prstGeom>
          </p:spPr>
        </p:pic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" y="-44673"/>
            <a:ext cx="2280550" cy="651418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67" y="5964933"/>
            <a:ext cx="1007366" cy="72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" y="5964933"/>
            <a:ext cx="1018187" cy="71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36" y="5955706"/>
            <a:ext cx="1018630" cy="7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50" y="5964933"/>
            <a:ext cx="951247" cy="71357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6" y="5964934"/>
            <a:ext cx="866890" cy="713578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4211960" y="6569308"/>
            <a:ext cx="72007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" dirty="0" smtClean="0">
                <a:solidFill>
                  <a:schemeClr val="bg1"/>
                </a:solidFill>
              </a:rPr>
              <a:t>Karl </a:t>
            </a:r>
            <a:r>
              <a:rPr lang="de-DE" sz="400" dirty="0" err="1" smtClean="0">
                <a:solidFill>
                  <a:schemeClr val="bg1"/>
                </a:solidFill>
              </a:rPr>
              <a:t>Dichtler</a:t>
            </a:r>
            <a:r>
              <a:rPr lang="de-DE" sz="400" dirty="0" smtClean="0">
                <a:solidFill>
                  <a:schemeClr val="bg1"/>
                </a:solidFill>
              </a:rPr>
              <a:t> / pixelio.de</a:t>
            </a:r>
            <a:endParaRPr lang="de-DE" sz="400" dirty="0">
              <a:solidFill>
                <a:schemeClr val="bg1"/>
              </a:solidFill>
            </a:endParaRPr>
          </a:p>
        </p:txBody>
      </p:sp>
      <p:pic>
        <p:nvPicPr>
          <p:cNvPr id="288" name="Grafik 28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6" y="5964934"/>
            <a:ext cx="941746" cy="706310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5076056" y="6543332"/>
            <a:ext cx="79072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" dirty="0" smtClean="0"/>
              <a:t>Uwe-Jens Kahl / pixelio.de</a:t>
            </a:r>
            <a:endParaRPr lang="de-DE" sz="400" dirty="0"/>
          </a:p>
        </p:txBody>
      </p:sp>
      <p:pic>
        <p:nvPicPr>
          <p:cNvPr id="289" name="Grafik 28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48" y="5964932"/>
            <a:ext cx="748148" cy="706312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5816582" y="6544589"/>
            <a:ext cx="79072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" dirty="0" smtClean="0">
                <a:solidFill>
                  <a:schemeClr val="bg1"/>
                </a:solidFill>
              </a:rPr>
              <a:t>M. Großmann / pixelio.de</a:t>
            </a:r>
            <a:endParaRPr lang="de-DE" sz="400" dirty="0">
              <a:solidFill>
                <a:schemeClr val="bg1"/>
              </a:solidFill>
            </a:endParaRPr>
          </a:p>
        </p:txBody>
      </p:sp>
      <p:pic>
        <p:nvPicPr>
          <p:cNvPr id="290" name="Grafik 28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49" y="5970870"/>
            <a:ext cx="1032594" cy="701908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6874204" y="6536931"/>
            <a:ext cx="79072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" dirty="0" smtClean="0"/>
              <a:t>Hans Peter Dehn / pixelio.de</a:t>
            </a:r>
            <a:endParaRPr lang="de-DE" sz="400" dirty="0"/>
          </a:p>
        </p:txBody>
      </p:sp>
      <p:pic>
        <p:nvPicPr>
          <p:cNvPr id="291" name="Grafik 29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74080"/>
            <a:ext cx="1098432" cy="697163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7528450" y="6539246"/>
            <a:ext cx="79072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" dirty="0" err="1" smtClean="0"/>
              <a:t>uschi</a:t>
            </a:r>
            <a:r>
              <a:rPr lang="de-DE" sz="400" dirty="0" smtClean="0"/>
              <a:t> </a:t>
            </a:r>
            <a:r>
              <a:rPr lang="de-DE" sz="400" dirty="0" err="1" smtClean="0"/>
              <a:t>dreiucker</a:t>
            </a:r>
            <a:r>
              <a:rPr lang="de-DE" sz="400" dirty="0" smtClean="0"/>
              <a:t> / pixelio.de</a:t>
            </a:r>
            <a:endParaRPr lang="de-DE" sz="400" dirty="0"/>
          </a:p>
        </p:txBody>
      </p:sp>
      <p:pic>
        <p:nvPicPr>
          <p:cNvPr id="292" name="Grafik 29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72819" y="5972545"/>
            <a:ext cx="471181" cy="6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16632"/>
            <a:ext cx="9144000" cy="4695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778"/>
            <a:ext cx="1610156" cy="534533"/>
          </a:xfrm>
          <a:prstGeom prst="rect">
            <a:avLst/>
          </a:prstGeom>
        </p:spPr>
      </p:pic>
      <p:sp>
        <p:nvSpPr>
          <p:cNvPr id="319" name="Textfeld 318"/>
          <p:cNvSpPr txBox="1"/>
          <p:nvPr/>
        </p:nvSpPr>
        <p:spPr>
          <a:xfrm>
            <a:off x="0" y="7027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levels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getting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farmers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involved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0" name="Textfeld 319"/>
          <p:cNvSpPr txBox="1"/>
          <p:nvPr/>
        </p:nvSpPr>
        <p:spPr>
          <a:xfrm>
            <a:off x="0" y="1423050"/>
            <a:ext cx="946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	III. </a:t>
            </a:r>
            <a:r>
              <a:rPr lang="de-DE" sz="2400" b="1" dirty="0" err="1" smtClean="0">
                <a:solidFill>
                  <a:schemeClr val="bg1"/>
                </a:solidFill>
              </a:rPr>
              <a:t>Biodiversity</a:t>
            </a:r>
            <a:r>
              <a:rPr lang="de-DE" sz="2400" b="1" dirty="0" smtClean="0">
                <a:solidFill>
                  <a:schemeClr val="bg1"/>
                </a:solidFill>
              </a:rPr>
              <a:t> Check      -      </a:t>
            </a:r>
            <a:r>
              <a:rPr lang="de-DE" sz="2400" b="1" dirty="0" err="1" smtClean="0">
                <a:solidFill>
                  <a:schemeClr val="bg1"/>
                </a:solidFill>
              </a:rPr>
              <a:t>What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is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it</a:t>
            </a:r>
            <a:r>
              <a:rPr lang="de-DE" sz="2400" b="1" dirty="0" smtClean="0">
                <a:solidFill>
                  <a:schemeClr val="bg1"/>
                </a:solidFill>
              </a:rPr>
              <a:t>? </a:t>
            </a:r>
          </a:p>
          <a:p>
            <a:r>
              <a:rPr lang="de-DE" sz="2400" b="1" dirty="0" smtClean="0">
                <a:solidFill>
                  <a:schemeClr val="bg1"/>
                </a:solidFill>
              </a:rPr>
              <a:t>  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" y="-44673"/>
            <a:ext cx="2280550" cy="65141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843808" y="1972899"/>
            <a:ext cx="58069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impacts</a:t>
            </a:r>
            <a:r>
              <a:rPr lang="de-DE" dirty="0" smtClean="0"/>
              <a:t> (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)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winery</a:t>
            </a:r>
            <a:r>
              <a:rPr lang="de-DE" dirty="0" smtClean="0"/>
              <a:t> on </a:t>
            </a:r>
            <a:r>
              <a:rPr lang="de-DE" dirty="0" err="1" smtClean="0"/>
              <a:t>biodiversity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Offers</a:t>
            </a:r>
            <a:r>
              <a:rPr lang="de-DE" dirty="0" smtClean="0"/>
              <a:t> an individual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biodiversity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integrating</a:t>
            </a:r>
            <a:r>
              <a:rPr lang="de-DE" dirty="0" smtClean="0"/>
              <a:t> </a:t>
            </a:r>
            <a:r>
              <a:rPr lang="de-DE" dirty="0" err="1" smtClean="0"/>
              <a:t>biodiversity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farm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</a:t>
            </a:r>
            <a:r>
              <a:rPr lang="de-DE" dirty="0" err="1" smtClean="0"/>
              <a:t>oes</a:t>
            </a:r>
            <a:r>
              <a:rPr lang="de-DE" dirty="0" smtClean="0"/>
              <a:t> not </a:t>
            </a:r>
            <a:r>
              <a:rPr lang="de-DE" dirty="0" err="1" smtClean="0"/>
              <a:t>issue</a:t>
            </a:r>
            <a:r>
              <a:rPr lang="de-DE" dirty="0" smtClean="0"/>
              <a:t> a </a:t>
            </a:r>
            <a:r>
              <a:rPr lang="de-DE" dirty="0" err="1" smtClean="0"/>
              <a:t>certificate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label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substitute</a:t>
            </a:r>
            <a:r>
              <a:rPr lang="de-DE" dirty="0" smtClean="0"/>
              <a:t> a </a:t>
            </a:r>
            <a:r>
              <a:rPr lang="de-DE" dirty="0" err="1" smtClean="0"/>
              <a:t>biodiversity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67544" y="4077072"/>
            <a:ext cx="22915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b="1" dirty="0" err="1">
                <a:solidFill>
                  <a:schemeClr val="bg1"/>
                </a:solidFill>
              </a:rPr>
              <a:t>What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is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assessed</a:t>
            </a:r>
            <a:r>
              <a:rPr lang="de-DE" sz="2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8327" y="4507959"/>
            <a:ext cx="35176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 </a:t>
            </a:r>
            <a:r>
              <a:rPr lang="de-DE" dirty="0" err="1" smtClean="0"/>
              <a:t>stages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ine</a:t>
            </a:r>
            <a:r>
              <a:rPr lang="de-DE" dirty="0" smtClean="0"/>
              <a:t> </a:t>
            </a:r>
            <a:r>
              <a:rPr lang="de-DE" dirty="0" err="1" smtClean="0"/>
              <a:t>producing</a:t>
            </a:r>
            <a:r>
              <a:rPr lang="de-DE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Mangement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Vineyard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Cellar</a:t>
            </a:r>
            <a:r>
              <a:rPr lang="de-DE" dirty="0" smtClean="0"/>
              <a:t>, </a:t>
            </a:r>
            <a:r>
              <a:rPr lang="de-DE" dirty="0" err="1" smtClean="0"/>
              <a:t>Vinification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Bottling</a:t>
            </a:r>
            <a:r>
              <a:rPr lang="de-DE" dirty="0" smtClean="0"/>
              <a:t>, </a:t>
            </a:r>
            <a:r>
              <a:rPr lang="de-DE" dirty="0" err="1" smtClean="0"/>
              <a:t>Packaging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Sales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Marketing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6" y="2060848"/>
            <a:ext cx="2443238" cy="183242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623831" y="4077072"/>
            <a:ext cx="1388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b="1" dirty="0" err="1">
                <a:solidFill>
                  <a:schemeClr val="bg1"/>
                </a:solidFill>
              </a:rPr>
              <a:t>Procedure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6271" y="4485307"/>
            <a:ext cx="43204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smtClean="0"/>
              <a:t>- Interview /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visits</a:t>
            </a:r>
            <a:endParaRPr lang="de-DE" dirty="0" smtClean="0"/>
          </a:p>
          <a:p>
            <a:r>
              <a:rPr lang="de-DE" dirty="0" smtClean="0"/>
              <a:t>- Report:</a:t>
            </a:r>
          </a:p>
          <a:p>
            <a:r>
              <a:rPr lang="de-DE" dirty="0" smtClean="0"/>
              <a:t>Summary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 smtClean="0"/>
              <a:t>assessed</a:t>
            </a:r>
            <a:endParaRPr lang="de-DE" dirty="0" smtClean="0"/>
          </a:p>
          <a:p>
            <a:r>
              <a:rPr lang="de-DE" dirty="0" smtClean="0"/>
              <a:t>Positive </a:t>
            </a:r>
            <a:r>
              <a:rPr lang="de-DE" dirty="0" err="1"/>
              <a:t>and</a:t>
            </a:r>
            <a:r>
              <a:rPr lang="de-DE" dirty="0"/>
              <a:t> negative </a:t>
            </a:r>
            <a:r>
              <a:rPr lang="de-DE" dirty="0" err="1" smtClean="0"/>
              <a:t>impacts</a:t>
            </a:r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dirty="0" err="1" smtClean="0"/>
              <a:t>Recommendations</a:t>
            </a:r>
            <a:r>
              <a:rPr lang="de-DE" dirty="0" smtClean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improvement</a:t>
            </a:r>
            <a:endParaRPr lang="de-DE" dirty="0" smtClean="0"/>
          </a:p>
          <a:p>
            <a:pPr marL="0" lvl="2"/>
            <a:r>
              <a:rPr lang="de-DE" dirty="0" smtClean="0"/>
              <a:t> -Feedback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farmer</a:t>
            </a:r>
            <a:r>
              <a:rPr lang="de-DE" dirty="0"/>
              <a:t> - </a:t>
            </a:r>
            <a:r>
              <a:rPr lang="de-DE" dirty="0" smtClean="0"/>
              <a:t> </a:t>
            </a:r>
            <a:r>
              <a:rPr lang="de-DE" dirty="0" err="1" smtClean="0"/>
              <a:t>teaching</a:t>
            </a:r>
            <a:r>
              <a:rPr lang="de-DE" dirty="0" smtClean="0"/>
              <a:t>/</a:t>
            </a:r>
            <a:r>
              <a:rPr lang="de-DE" dirty="0" err="1" smtClean="0"/>
              <a:t>training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6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16632"/>
            <a:ext cx="9144000" cy="4695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778"/>
            <a:ext cx="1610156" cy="534533"/>
          </a:xfrm>
          <a:prstGeom prst="rect">
            <a:avLst/>
          </a:prstGeom>
        </p:spPr>
      </p:pic>
      <p:sp>
        <p:nvSpPr>
          <p:cNvPr id="319" name="Textfeld 318"/>
          <p:cNvSpPr txBox="1"/>
          <p:nvPr/>
        </p:nvSpPr>
        <p:spPr>
          <a:xfrm>
            <a:off x="0" y="7027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levels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getting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farmers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involved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" y="-44673"/>
            <a:ext cx="2280550" cy="65141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1268760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	IV. </a:t>
            </a:r>
            <a:r>
              <a:rPr lang="de-DE" sz="2400" b="1" dirty="0" err="1" smtClean="0">
                <a:solidFill>
                  <a:schemeClr val="bg1"/>
                </a:solidFill>
              </a:rPr>
              <a:t>Biodiversity</a:t>
            </a:r>
            <a:r>
              <a:rPr lang="de-DE" sz="2400" b="1" dirty="0" smtClean="0">
                <a:solidFill>
                  <a:schemeClr val="bg1"/>
                </a:solidFill>
              </a:rPr>
              <a:t> Programm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3" y="1874489"/>
            <a:ext cx="6768752" cy="470554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2132856"/>
            <a:ext cx="6134344" cy="428912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631" y="2423623"/>
            <a:ext cx="5692633" cy="40237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240" y="1888124"/>
            <a:ext cx="7700320" cy="54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feld 311"/>
          <p:cNvSpPr txBox="1"/>
          <p:nvPr/>
        </p:nvSpPr>
        <p:spPr>
          <a:xfrm>
            <a:off x="-35998" y="702112"/>
            <a:ext cx="917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attention</a:t>
            </a:r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116632"/>
            <a:ext cx="9144000" cy="4695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778"/>
            <a:ext cx="1610156" cy="53453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" y="-44673"/>
            <a:ext cx="2280550" cy="651418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1422" y="6041432"/>
            <a:ext cx="9149293" cy="597342"/>
            <a:chOff x="1422" y="6041432"/>
            <a:chExt cx="9149293" cy="597342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671" y="6049787"/>
              <a:ext cx="1874811" cy="587387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193" y="6049786"/>
              <a:ext cx="758931" cy="58738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688" y="6049785"/>
              <a:ext cx="794654" cy="587389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946" y="6049787"/>
              <a:ext cx="1032768" cy="587387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34" y="6049786"/>
              <a:ext cx="670277" cy="578015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877" y="6049787"/>
              <a:ext cx="611999" cy="58738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654" y="6049787"/>
              <a:ext cx="1836061" cy="588987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" y="6041432"/>
              <a:ext cx="1141752" cy="597341"/>
            </a:xfrm>
            <a:prstGeom prst="rect">
              <a:avLst/>
            </a:prstGeom>
          </p:spPr>
        </p:pic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" y="1908337"/>
            <a:ext cx="2367814" cy="17758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60" y="1895265"/>
            <a:ext cx="2652830" cy="1775861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92" y="1908337"/>
            <a:ext cx="2623000" cy="1755893"/>
          </a:xfrm>
          <a:prstGeom prst="rect">
            <a:avLst/>
          </a:prstGeom>
        </p:spPr>
      </p:pic>
      <p:pic>
        <p:nvPicPr>
          <p:cNvPr id="288" name="Grafik 28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30" y="3790547"/>
            <a:ext cx="2392350" cy="1794264"/>
          </a:xfrm>
          <a:prstGeom prst="rect">
            <a:avLst/>
          </a:prstGeom>
        </p:spPr>
      </p:pic>
      <p:pic>
        <p:nvPicPr>
          <p:cNvPr id="289" name="Grafik 28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17" y="1479334"/>
            <a:ext cx="1475983" cy="2204864"/>
          </a:xfrm>
          <a:prstGeom prst="rect">
            <a:avLst/>
          </a:prstGeom>
        </p:spPr>
      </p:pic>
      <p:pic>
        <p:nvPicPr>
          <p:cNvPr id="290" name="Grafik 28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32" y="3803619"/>
            <a:ext cx="2680320" cy="1794264"/>
          </a:xfrm>
          <a:prstGeom prst="rect">
            <a:avLst/>
          </a:prstGeom>
        </p:spPr>
      </p:pic>
      <p:pic>
        <p:nvPicPr>
          <p:cNvPr id="291" name="Grafik 29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8080"/>
            <a:ext cx="1497425" cy="2236894"/>
          </a:xfrm>
          <a:prstGeom prst="rect">
            <a:avLst/>
          </a:prstGeom>
        </p:spPr>
      </p:pic>
      <p:pic>
        <p:nvPicPr>
          <p:cNvPr id="292" name="Grafik 29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48" y="3715008"/>
            <a:ext cx="3281190" cy="219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Bildschirmpräsentation (4:3)</PresentationFormat>
  <Paragraphs>77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biodiversity in grape growing work for farmers</dc:title>
  <dc:creator>Kerstin Fröhle</dc:creator>
  <cp:lastModifiedBy>admin</cp:lastModifiedBy>
  <cp:revision>55</cp:revision>
  <dcterms:created xsi:type="dcterms:W3CDTF">2017-01-09T10:31:59Z</dcterms:created>
  <dcterms:modified xsi:type="dcterms:W3CDTF">2017-02-05T16:51:40Z</dcterms:modified>
</cp:coreProperties>
</file>